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58" r:id="rId14"/>
    <p:sldId id="25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32380-AB86-47E2-9A29-BD333D90C5E4}" type="datetimeFigureOut">
              <a:rPr lang="en-US" smtClean="0"/>
              <a:pPr/>
              <a:t>6/12/2013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75AA-A42F-49DB-BBC6-79A4E6E2AC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32380-AB86-47E2-9A29-BD333D90C5E4}" type="datetimeFigureOut">
              <a:rPr lang="en-US" smtClean="0"/>
              <a:pPr/>
              <a:t>6/12/2013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75AA-A42F-49DB-BBC6-79A4E6E2AC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32380-AB86-47E2-9A29-BD333D90C5E4}" type="datetimeFigureOut">
              <a:rPr lang="en-US" smtClean="0"/>
              <a:pPr/>
              <a:t>6/12/2013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75AA-A42F-49DB-BBC6-79A4E6E2AC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32380-AB86-47E2-9A29-BD333D90C5E4}" type="datetimeFigureOut">
              <a:rPr lang="en-US" smtClean="0"/>
              <a:pPr/>
              <a:t>6/12/2013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75AA-A42F-49DB-BBC6-79A4E6E2AC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32380-AB86-47E2-9A29-BD333D90C5E4}" type="datetimeFigureOut">
              <a:rPr lang="en-US" smtClean="0"/>
              <a:pPr/>
              <a:t>6/12/2013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75AA-A42F-49DB-BBC6-79A4E6E2AC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32380-AB86-47E2-9A29-BD333D90C5E4}" type="datetimeFigureOut">
              <a:rPr lang="en-US" smtClean="0"/>
              <a:pPr/>
              <a:t>6/12/2013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75AA-A42F-49DB-BBC6-79A4E6E2AC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32380-AB86-47E2-9A29-BD333D90C5E4}" type="datetimeFigureOut">
              <a:rPr lang="en-US" smtClean="0"/>
              <a:pPr/>
              <a:t>6/12/2013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75AA-A42F-49DB-BBC6-79A4E6E2AC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32380-AB86-47E2-9A29-BD333D90C5E4}" type="datetimeFigureOut">
              <a:rPr lang="en-US" smtClean="0"/>
              <a:pPr/>
              <a:t>6/12/2013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E75AA-A42F-49DB-BBC6-79A4E6E2AC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32380-AB86-47E2-9A29-BD333D90C5E4}" type="datetimeFigureOut">
              <a:rPr lang="en-US" smtClean="0"/>
              <a:pPr/>
              <a:t>6/12/2013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75AA-A42F-49DB-BBC6-79A4E6E2AC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32380-AB86-47E2-9A29-BD333D90C5E4}" type="datetimeFigureOut">
              <a:rPr lang="en-US" smtClean="0"/>
              <a:pPr/>
              <a:t>6/12/2013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6FE75AA-A42F-49DB-BBC6-79A4E6E2AC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20C32380-AB86-47E2-9A29-BD333D90C5E4}" type="datetimeFigureOut">
              <a:rPr lang="en-US" smtClean="0"/>
              <a:pPr/>
              <a:t>6/12/2013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75AA-A42F-49DB-BBC6-79A4E6E2AC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0C32380-AB86-47E2-9A29-BD333D90C5E4}" type="datetimeFigureOut">
              <a:rPr lang="en-US" smtClean="0"/>
              <a:pPr/>
              <a:t>6/12/2013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6FE75AA-A42F-49DB-BBC6-79A4E6E2ACF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dicinskamostar.com/download/skripte" TargetMode="External"/><Relationship Id="rId2" Type="http://schemas.openxmlformats.org/officeDocument/2006/relationships/hyperlink" Target="http://www.medicinskamostar.com/" TargetMode="Externa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0166" y="1643050"/>
            <a:ext cx="6480048" cy="2301240"/>
          </a:xfrm>
        </p:spPr>
        <p:txBody>
          <a:bodyPr>
            <a:normAutofit/>
          </a:bodyPr>
          <a:lstStyle/>
          <a:p>
            <a:pPr algn="ctr"/>
            <a:r>
              <a:rPr lang="bs-Latn-BA" dirty="0" smtClean="0"/>
              <a:t>MATURSKI RAD</a:t>
            </a:r>
            <a:br>
              <a:rPr lang="bs-Latn-BA" dirty="0" smtClean="0"/>
            </a:br>
            <a:r>
              <a:rPr lang="bs-Latn-BA" dirty="0" smtClean="0"/>
              <a:t/>
            </a:r>
            <a:br>
              <a:rPr lang="bs-Latn-BA" dirty="0" smtClean="0"/>
            </a:br>
            <a:r>
              <a:rPr lang="bs-Latn-BA" sz="3200" dirty="0" smtClean="0"/>
              <a:t>Kako napisati maturski rad?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642918"/>
            <a:ext cx="7772400" cy="1184273"/>
          </a:xfrm>
        </p:spPr>
        <p:txBody>
          <a:bodyPr>
            <a:normAutofit/>
          </a:bodyPr>
          <a:lstStyle/>
          <a:p>
            <a:pPr algn="ctr"/>
            <a:r>
              <a:rPr lang="hr-HR" b="1" dirty="0" smtClean="0"/>
              <a:t>Zaključak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1538" y="1785926"/>
            <a:ext cx="7215238" cy="3429024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hr-HR" sz="45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Zaključak obuhvata obično jednu stranicu teksta. Predstavlja završni dio rada u koji se ne unosi novi materijal već se iz niza detalja sublimiraju ključni elementi koje treba zapamtiti.</a:t>
            </a:r>
          </a:p>
          <a:p>
            <a:pPr algn="l"/>
            <a:r>
              <a:rPr lang="hr-HR" sz="45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Može sadržavati ocjenu neke teme, stanja ili situacije, te preporuke i podatke do kojih je učenik došao pri izradi rada.</a:t>
            </a:r>
            <a:endParaRPr lang="en-GB" sz="45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>
              <a:lnSpc>
                <a:spcPct val="90000"/>
              </a:lnSpc>
            </a:pPr>
            <a:r>
              <a:rPr lang="hr-HR" sz="4400" dirty="0" smtClean="0"/>
              <a:t>                    </a:t>
            </a:r>
            <a:endParaRPr lang="en-GB" sz="4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500042"/>
            <a:ext cx="7772400" cy="1327149"/>
          </a:xfrm>
        </p:spPr>
        <p:txBody>
          <a:bodyPr>
            <a:normAutofit/>
          </a:bodyPr>
          <a:lstStyle/>
          <a:p>
            <a:pPr algn="ctr"/>
            <a:r>
              <a:rPr lang="hr-HR" b="1" dirty="0" smtClean="0"/>
              <a:t>Dodaci ili prilozi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0100" y="1785926"/>
            <a:ext cx="7286676" cy="4000528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hr-HR" sz="4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Dodaci ili prilozi predstavljalju </a:t>
            </a:r>
            <a:r>
              <a:rPr lang="hr-HR" sz="4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tabele, </a:t>
            </a:r>
            <a:r>
              <a:rPr lang="hr-HR" sz="4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fotokopije dokumenata, </a:t>
            </a:r>
            <a:r>
              <a:rPr lang="hr-HR" sz="4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ilustrativne </a:t>
            </a:r>
            <a:r>
              <a:rPr lang="hr-HR" sz="4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 grafičke materijale, te veće statističke podatke.</a:t>
            </a:r>
          </a:p>
          <a:p>
            <a:pPr algn="l"/>
            <a:r>
              <a:rPr lang="hr-HR" sz="4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Iako su izdvojeni iz teksta, ovi materijali moraju biti spomenuti i komentarisani u tekstu.</a:t>
            </a:r>
          </a:p>
          <a:p>
            <a:pPr algn="l"/>
            <a:r>
              <a:rPr lang="hr-HR" sz="4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Ako je materijal takve prirode da ne otežava čitanje teksta, može se uvrstiti u rad.</a:t>
            </a:r>
          </a:p>
          <a:p>
            <a:pPr algn="l"/>
            <a:r>
              <a:rPr lang="hr-HR" sz="4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Prilozi se obilježavaju rednim brojem i potpisuju, kako bi se lakše u tekstu na njih moglo uputiti, npr.: “vidi sl. 1”</a:t>
            </a:r>
            <a:endParaRPr lang="en-GB" sz="44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>
              <a:lnSpc>
                <a:spcPct val="90000"/>
              </a:lnSpc>
            </a:pPr>
            <a:r>
              <a:rPr lang="hr-HR" sz="4400" dirty="0" smtClean="0"/>
              <a:t>                    </a:t>
            </a:r>
            <a:endParaRPr lang="en-GB" sz="4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714356"/>
            <a:ext cx="7772400" cy="1112835"/>
          </a:xfrm>
        </p:spPr>
        <p:txBody>
          <a:bodyPr>
            <a:normAutofit/>
          </a:bodyPr>
          <a:lstStyle/>
          <a:p>
            <a:pPr algn="ctr"/>
            <a:r>
              <a:rPr lang="bs-Latn-BA" dirty="0" smtClean="0"/>
              <a:t>IZVORI INFORMACIJA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5786" y="2000240"/>
            <a:ext cx="7715304" cy="3929090"/>
          </a:xfrm>
        </p:spPr>
        <p:txBody>
          <a:bodyPr>
            <a:normAutofit/>
          </a:bodyPr>
          <a:lstStyle/>
          <a:p>
            <a:pPr algn="l"/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Izvor informacija predstavlja popis koji sadrži abecednim </a:t>
            </a:r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redoslijedom </a:t>
            </a:r>
            <a:r>
              <a:rPr lang="hr-HR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prezimena i imena autora</a:t>
            </a:r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hr-HR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nazive svih dokumenata i izvora</a:t>
            </a:r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(knjiga, časopisa, članaka ili elektronske građe), te njihove </a:t>
            </a:r>
            <a:r>
              <a:rPr lang="hr-HR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izdavače</a:t>
            </a:r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hr-HR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mjesto</a:t>
            </a:r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i </a:t>
            </a:r>
            <a:r>
              <a:rPr lang="hr-HR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godinu izdanja.</a:t>
            </a:r>
          </a:p>
          <a:p>
            <a:pPr algn="l"/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Učenik ne smije prikrivati izvore koje je koristio, već mora povremeno naznačiti porijeklo podataka, shvaćanja i teza tako što će navesti autora, djelo ili stranicu gdje je pronašao izloženo (izvor informacija, odakle se uzima npr. citat, navodi se u footnote). Budući da postoji više načina navođenja literature uvjek je dobro zatražiti savjet mentora.</a:t>
            </a:r>
            <a:endParaRPr lang="en-GB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>
              <a:lnSpc>
                <a:spcPct val="90000"/>
              </a:lnSpc>
            </a:pPr>
            <a:r>
              <a:rPr lang="hr-HR" sz="4400" dirty="0" smtClean="0"/>
              <a:t>                </a:t>
            </a:r>
            <a:endParaRPr lang="en-GB" sz="4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357166"/>
            <a:ext cx="7772400" cy="2143140"/>
          </a:xfrm>
        </p:spPr>
        <p:txBody>
          <a:bodyPr/>
          <a:lstStyle/>
          <a:p>
            <a:pPr algn="ctr"/>
            <a:r>
              <a:rPr lang="bs-Latn-BA" dirty="0" smtClean="0"/>
              <a:t>IZVOR INFORMACIJA -</a:t>
            </a:r>
            <a:br>
              <a:rPr lang="bs-Latn-BA" dirty="0" smtClean="0"/>
            </a:br>
            <a:r>
              <a:rPr lang="bs-Latn-BA" dirty="0" smtClean="0"/>
              <a:t>BIBLIOTEKA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24" y="2214554"/>
            <a:ext cx="7715304" cy="3643338"/>
          </a:xfrm>
        </p:spPr>
        <p:txBody>
          <a:bodyPr>
            <a:normAutofit/>
          </a:bodyPr>
          <a:lstStyle/>
          <a:p>
            <a:pPr marL="609600" indent="-609600" algn="l">
              <a:lnSpc>
                <a:spcPct val="90000"/>
              </a:lnSpc>
            </a:pPr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U </a:t>
            </a:r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posjeti </a:t>
            </a:r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biblioteci (školskoj, gradskoj) bibliotekar upoznaje učenika s cjelokupnom građom koju biblioteka posjeduje iz određenog nastavnog predmeta ili struke.</a:t>
            </a:r>
          </a:p>
          <a:p>
            <a:pPr marL="609600" indent="-609600" algn="l">
              <a:lnSpc>
                <a:spcPct val="90000"/>
              </a:lnSpc>
            </a:pPr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Učenici dobivaju uvid u:</a:t>
            </a:r>
          </a:p>
          <a:p>
            <a:pPr marL="609600" indent="-609600" algn="l"/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 - </a:t>
            </a:r>
            <a:r>
              <a:rPr lang="hr-HR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referentnu zbirku</a:t>
            </a:r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biblioteke (enciklopedije, rječnike, leksikone, atlase, priručnike, monografije i sl.) koje mogu koristiti u čitaonici biblioteke i fotokopirati odabrane tekstove, slike, tabele i sl. </a:t>
            </a:r>
          </a:p>
          <a:p>
            <a:pPr marL="609600" indent="-609600" algn="l"/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- </a:t>
            </a:r>
            <a:r>
              <a:rPr lang="hr-HR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stručnu literaturu</a:t>
            </a:r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koju biblioteka posjeduje iz određenog nastavnog predmeta ili struke, a koju mogu posuditi i koristiti određeno vrijeme izvan biblioteke</a:t>
            </a:r>
          </a:p>
          <a:p>
            <a:pPr marL="609600" indent="-609600" algn="l">
              <a:lnSpc>
                <a:spcPct val="90000"/>
              </a:lnSpc>
            </a:pPr>
            <a:endParaRPr lang="hr-H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928670"/>
            <a:ext cx="7772400" cy="1571636"/>
          </a:xfrm>
        </p:spPr>
        <p:txBody>
          <a:bodyPr/>
          <a:lstStyle/>
          <a:p>
            <a:pPr algn="ctr"/>
            <a:r>
              <a:rPr lang="bs-Latn-BA" dirty="0" smtClean="0"/>
              <a:t>INTERNET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0100" y="2000240"/>
            <a:ext cx="7572428" cy="1785950"/>
          </a:xfrm>
        </p:spPr>
        <p:txBody>
          <a:bodyPr>
            <a:normAutofit/>
          </a:bodyPr>
          <a:lstStyle/>
          <a:p>
            <a:pPr algn="l"/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Za svoj završni rad učenici mogu koristiti i sadržaje pronađene na internetu, ali u tom slučaju moraju takve sadržaje koristiti s oprezom, budući da oni nisu uvijek pouzdani, te ih je potrebno dodatno provjeriti.</a:t>
            </a:r>
            <a:endParaRPr lang="en-GB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609600" indent="-609600" algn="l">
              <a:lnSpc>
                <a:spcPct val="90000"/>
              </a:lnSpc>
            </a:pPr>
            <a:endParaRPr lang="hr-H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571480"/>
            <a:ext cx="7772400" cy="1928826"/>
          </a:xfrm>
        </p:spPr>
        <p:txBody>
          <a:bodyPr>
            <a:normAutofit/>
          </a:bodyPr>
          <a:lstStyle/>
          <a:p>
            <a:pPr algn="ctr"/>
            <a:r>
              <a:rPr lang="hr-HR" sz="2800" b="1" dirty="0" smtClean="0"/>
              <a:t>Primjeri bibliografskih podataka </a:t>
            </a:r>
            <a:r>
              <a:rPr lang="hr-HR" sz="2800" b="1" dirty="0" smtClean="0"/>
              <a:t/>
            </a:r>
            <a:br>
              <a:rPr lang="hr-HR" sz="2800" b="1" dirty="0" smtClean="0"/>
            </a:br>
            <a:r>
              <a:rPr lang="hr-HR" sz="2800" b="1" dirty="0" smtClean="0"/>
              <a:t>za </a:t>
            </a:r>
            <a:r>
              <a:rPr lang="hr-HR" sz="2800" b="1" dirty="0" smtClean="0"/>
              <a:t>knjige, članke iz časopisa i internet izvore (jedan od načina)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5786" y="2357430"/>
            <a:ext cx="8001056" cy="3571900"/>
          </a:xfrm>
        </p:spPr>
        <p:txBody>
          <a:bodyPr>
            <a:normAutofit/>
          </a:bodyPr>
          <a:lstStyle/>
          <a:p>
            <a:pPr marL="609600" indent="-609600" algn="l">
              <a:lnSpc>
                <a:spcPct val="80000"/>
              </a:lnSpc>
            </a:pPr>
            <a:r>
              <a:rPr lang="hr-HR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KNJIGA</a:t>
            </a:r>
            <a:r>
              <a:rPr lang="hr-HR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:</a:t>
            </a:r>
          </a:p>
          <a:p>
            <a:pPr marL="609600" indent="-609600" algn="l">
              <a:lnSpc>
                <a:spcPct val="80000"/>
              </a:lnSpc>
            </a:pPr>
            <a:endParaRPr lang="hr-HR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indent="14288" algn="l">
              <a:lnSpc>
                <a:spcPct val="80000"/>
              </a:lnSpc>
            </a:pPr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Riđanović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,</a:t>
            </a:r>
            <a:r>
              <a:rPr lang="en-US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Midhat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(1998), </a:t>
            </a:r>
            <a:r>
              <a:rPr lang="en-US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Jezik</a:t>
            </a:r>
            <a:r>
              <a:rPr lang="en-US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</a:t>
            </a:r>
            <a:r>
              <a:rPr lang="en-US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njegova</a:t>
            </a:r>
            <a:r>
              <a:rPr lang="en-US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struktura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Šahinpašić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bs-Latn-BA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Sarajevo</a:t>
            </a:r>
            <a:endParaRPr lang="en-US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609600" indent="-609600" algn="l">
              <a:lnSpc>
                <a:spcPct val="80000"/>
              </a:lnSpc>
            </a:pPr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Riđanović, M. </a:t>
            </a:r>
            <a:r>
              <a:rPr lang="en-US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Jezik</a:t>
            </a:r>
            <a:r>
              <a:rPr lang="en-US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</a:t>
            </a:r>
            <a:r>
              <a:rPr lang="en-US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njegova</a:t>
            </a:r>
            <a:r>
              <a:rPr lang="en-US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struktura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Šahinpašić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, Sarajevo</a:t>
            </a:r>
            <a:r>
              <a:rPr lang="bs-Latn-BA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, 1998.</a:t>
            </a:r>
            <a:endParaRPr lang="en-US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609600" indent="-609600" algn="l">
              <a:lnSpc>
                <a:spcPct val="80000"/>
              </a:lnSpc>
            </a:pPr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 </a:t>
            </a:r>
          </a:p>
          <a:p>
            <a:pPr marL="609600" indent="-609600" algn="l">
              <a:lnSpc>
                <a:spcPct val="80000"/>
              </a:lnSpc>
            </a:pPr>
            <a:endParaRPr lang="hr-HR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609600" indent="-609600" algn="l">
              <a:lnSpc>
                <a:spcPct val="80000"/>
              </a:lnSpc>
            </a:pPr>
            <a:r>
              <a:rPr lang="hr-HR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ENCILOPEDIJE, LEKSIKONI, RJEČNICI:</a:t>
            </a:r>
          </a:p>
          <a:p>
            <a:pPr marL="609600" indent="-609600" algn="l">
              <a:lnSpc>
                <a:spcPct val="80000"/>
              </a:lnSpc>
            </a:pPr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- Opća enciklopedija, sv. 7, JLZ, Zagreb, 1981.</a:t>
            </a:r>
          </a:p>
          <a:p>
            <a:pPr marL="609600" indent="-609600" algn="l">
              <a:lnSpc>
                <a:spcPct val="90000"/>
              </a:lnSpc>
            </a:pPr>
            <a:endParaRPr lang="hr-H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428604"/>
            <a:ext cx="7772400" cy="2071702"/>
          </a:xfrm>
        </p:spPr>
        <p:txBody>
          <a:bodyPr>
            <a:normAutofit/>
          </a:bodyPr>
          <a:lstStyle/>
          <a:p>
            <a:pPr algn="ctr"/>
            <a:r>
              <a:rPr lang="hr-HR" sz="2800" b="1" dirty="0" smtClean="0"/>
              <a:t>Primjeri bibliografskih podataka </a:t>
            </a:r>
            <a:r>
              <a:rPr lang="hr-HR" sz="2800" b="1" dirty="0" smtClean="0"/>
              <a:t/>
            </a:r>
            <a:br>
              <a:rPr lang="hr-HR" sz="2800" b="1" dirty="0" smtClean="0"/>
            </a:br>
            <a:r>
              <a:rPr lang="hr-HR" sz="2800" b="1" dirty="0" smtClean="0"/>
              <a:t>za </a:t>
            </a:r>
            <a:r>
              <a:rPr lang="hr-HR" sz="2800" b="1" dirty="0" smtClean="0"/>
              <a:t>knjige, članke iz časopisa i internet izvore (jedan od načina)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034" y="2357430"/>
            <a:ext cx="8072494" cy="3929090"/>
          </a:xfrm>
        </p:spPr>
        <p:txBody>
          <a:bodyPr>
            <a:normAutofit lnSpcReduction="10000"/>
          </a:bodyPr>
          <a:lstStyle/>
          <a:p>
            <a:pPr algn="l"/>
            <a:r>
              <a:rPr lang="hr-HR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ČLANCI IZ ČASOPISA:</a:t>
            </a:r>
          </a:p>
          <a:p>
            <a:pPr algn="l"/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- Hercigonja – Saucha, Mirjana. Spolno ponašanje adolescenata // Priroda, 2003. 906 (1), str. 37 – 38.</a:t>
            </a:r>
          </a:p>
          <a:p>
            <a:pPr algn="l"/>
            <a:r>
              <a:rPr lang="hr-HR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INTERNET IZVORI:</a:t>
            </a:r>
          </a:p>
          <a:p>
            <a:pPr algn="l">
              <a:buFontTx/>
              <a:buChar char="-"/>
            </a:pPr>
            <a:r>
              <a:rPr lang="hr-HR" sz="1800" dirty="0" smtClean="0">
                <a:solidFill>
                  <a:schemeClr val="accent1">
                    <a:lumMod val="60000"/>
                    <a:lumOff val="40000"/>
                  </a:schemeClr>
                </a:solidFill>
                <a:hlinkClick r:id="rId2"/>
              </a:rPr>
              <a:t>www.medicinskamostar.com</a:t>
            </a:r>
            <a:r>
              <a:rPr lang="hr-HR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hr-HR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(</a:t>
            </a:r>
            <a:r>
              <a:rPr lang="hr-HR" sz="1800" dirty="0" smtClean="0">
                <a:solidFill>
                  <a:schemeClr val="accent1">
                    <a:lumMod val="60000"/>
                    <a:lumOff val="40000"/>
                  </a:schemeClr>
                </a:solidFill>
                <a:hlinkClick r:id="rId3"/>
              </a:rPr>
              <a:t>www.medicinskamostar.com/download/skripte</a:t>
            </a:r>
            <a:r>
              <a:rPr lang="hr-HR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), </a:t>
            </a:r>
          </a:p>
          <a:p>
            <a:pPr algn="l"/>
            <a:r>
              <a:rPr lang="hr-HR" sz="1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5.6.2013.</a:t>
            </a:r>
            <a:endParaRPr lang="hr-HR" sz="1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algn="l"/>
            <a:endParaRPr lang="hr-HR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algn="l"/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Ukoliko koristimo </a:t>
            </a:r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internet kao izvor </a:t>
            </a:r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informacija, </a:t>
            </a:r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potrebno je navesti adresu početne stranice (home page) na kojoj je pronađen sadržaj i u zagradi dodati cijelu poveznicu (link)  uz datum pristupa konkretnoj web stranici (budući da se sadržaji na intenetu mijenjaju iz dana u dan</a:t>
            </a:r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).   </a:t>
            </a:r>
            <a:endParaRPr lang="en-GB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hr-HR" dirty="0" smtClean="0"/>
          </a:p>
          <a:p>
            <a:pPr marL="609600" indent="-609600" algn="l">
              <a:lnSpc>
                <a:spcPct val="90000"/>
              </a:lnSpc>
            </a:pPr>
            <a:endParaRPr lang="hr-H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785794"/>
            <a:ext cx="7772400" cy="1714512"/>
          </a:xfrm>
        </p:spPr>
        <p:txBody>
          <a:bodyPr>
            <a:normAutofit/>
          </a:bodyPr>
          <a:lstStyle/>
          <a:p>
            <a:pPr algn="ctr"/>
            <a:r>
              <a:rPr lang="hr-HR" sz="3600" b="1" dirty="0" smtClean="0"/>
              <a:t>Opseg maturskog rada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10" y="2786058"/>
            <a:ext cx="7929618" cy="2071702"/>
          </a:xfrm>
        </p:spPr>
        <p:txBody>
          <a:bodyPr>
            <a:normAutofit/>
          </a:bodyPr>
          <a:lstStyle/>
          <a:p>
            <a:pPr algn="l"/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Tekstualni dio maturskog rada ne bi smio biti mnogo manji, ali ni bitno veći od 15 kartica teksta - kartica teksta je mjera za izražavanje količine teksta.</a:t>
            </a:r>
          </a:p>
          <a:p>
            <a:pPr algn="l"/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Jednu karticu čini 1800 znakova pri čemu se i praznina između riječi računa kao slovni </a:t>
            </a:r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znak, </a:t>
            </a:r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tj. svaki otkucaj na tipkovnici smatra se slovnim znakom.</a:t>
            </a:r>
          </a:p>
          <a:p>
            <a:endParaRPr lang="hr-HR" dirty="0" smtClean="0"/>
          </a:p>
          <a:p>
            <a:pPr marL="609600" indent="-609600" algn="l">
              <a:lnSpc>
                <a:spcPct val="90000"/>
              </a:lnSpc>
            </a:pPr>
            <a:endParaRPr lang="hr-H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1000108"/>
            <a:ext cx="7772400" cy="1500198"/>
          </a:xfrm>
        </p:spPr>
        <p:txBody>
          <a:bodyPr>
            <a:normAutofit/>
          </a:bodyPr>
          <a:lstStyle/>
          <a:p>
            <a:pPr algn="ctr"/>
            <a:r>
              <a:rPr lang="hr-HR" sz="3600" b="1" dirty="0" smtClean="0"/>
              <a:t>Kako izračunati karticu </a:t>
            </a:r>
            <a:br>
              <a:rPr lang="hr-HR" sz="3600" b="1" dirty="0" smtClean="0"/>
            </a:br>
            <a:r>
              <a:rPr lang="hr-HR" sz="3600" b="1" dirty="0" smtClean="0"/>
              <a:t>teksta na računaRU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4348" y="2786058"/>
            <a:ext cx="7929618" cy="2857520"/>
          </a:xfrm>
        </p:spPr>
        <p:txBody>
          <a:bodyPr>
            <a:normAutofit/>
          </a:bodyPr>
          <a:lstStyle/>
          <a:p>
            <a:pPr algn="l"/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Koristimo li za pisanje tekstualni editor </a:t>
            </a:r>
            <a:r>
              <a:rPr lang="hr-HR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Word</a:t>
            </a:r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, kliknut ćemo na izbornik </a:t>
            </a:r>
            <a:r>
              <a:rPr lang="hr-HR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Tools (Alati),</a:t>
            </a:r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zatim na opciju </a:t>
            </a:r>
            <a:r>
              <a:rPr lang="hr-HR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Word count (Brojanje riječi),</a:t>
            </a:r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a potom na opciju </a:t>
            </a:r>
            <a:r>
              <a:rPr lang="hr-HR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Character with blank spaces (Znakovi s prazninama</a:t>
            </a:r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). </a:t>
            </a:r>
            <a:endParaRPr lang="hr-HR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algn="l"/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Računar će zbrojiti sva slova, uključujući i praznine između riječi, dobiveni broj podijeli se sa 1800 i dobije se tačan broj napisanih kartica.</a:t>
            </a:r>
            <a:endParaRPr lang="en-GB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hr-HR" dirty="0" smtClean="0"/>
          </a:p>
          <a:p>
            <a:pPr marL="609600" indent="-609600" algn="l">
              <a:lnSpc>
                <a:spcPct val="90000"/>
              </a:lnSpc>
            </a:pPr>
            <a:endParaRPr lang="hr-H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785794"/>
            <a:ext cx="7772400" cy="1714512"/>
          </a:xfrm>
        </p:spPr>
        <p:txBody>
          <a:bodyPr>
            <a:normAutofit/>
          </a:bodyPr>
          <a:lstStyle/>
          <a:p>
            <a:pPr algn="ctr"/>
            <a:r>
              <a:rPr lang="hr-HR" sz="3600" b="1" dirty="0" smtClean="0"/>
              <a:t>Koju vrstu i </a:t>
            </a:r>
            <a:r>
              <a:rPr lang="hr-HR" sz="3600" b="1" dirty="0" smtClean="0"/>
              <a:t/>
            </a:r>
            <a:br>
              <a:rPr lang="hr-HR" sz="3600" b="1" dirty="0" smtClean="0"/>
            </a:br>
            <a:r>
              <a:rPr lang="hr-HR" sz="3600" b="1" dirty="0" smtClean="0"/>
              <a:t>oblik </a:t>
            </a:r>
            <a:r>
              <a:rPr lang="hr-HR" sz="3600" b="1" dirty="0" smtClean="0"/>
              <a:t>slova koristiti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5786" y="2214554"/>
            <a:ext cx="7643866" cy="2500330"/>
          </a:xfrm>
        </p:spPr>
        <p:txBody>
          <a:bodyPr>
            <a:normAutofit/>
          </a:bodyPr>
          <a:lstStyle/>
          <a:p>
            <a:pPr algn="l"/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Za pisanje službenih tekstova na računaru koristi se obično </a:t>
            </a:r>
            <a:r>
              <a:rPr lang="hr-HR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font</a:t>
            </a:r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(vrsta i oblik slova</a:t>
            </a:r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): </a:t>
            </a:r>
            <a:r>
              <a:rPr lang="hr-HR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Times New </a:t>
            </a:r>
            <a:r>
              <a:rPr lang="hr-HR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Roman -</a:t>
            </a:r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veličina </a:t>
            </a:r>
            <a:r>
              <a:rPr lang="hr-HR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12, </a:t>
            </a:r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ili </a:t>
            </a:r>
            <a:r>
              <a:rPr lang="hr-HR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Arial</a:t>
            </a:r>
            <a:r>
              <a:rPr lang="hr-HR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-</a:t>
            </a:r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veličina </a:t>
            </a:r>
            <a:r>
              <a:rPr lang="hr-HR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11.</a:t>
            </a:r>
            <a:endParaRPr lang="hr-HR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algn="l"/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U pisanju može se upotrijebiti i podebljavanje, kosa slova (italik) </a:t>
            </a:r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itd, </a:t>
            </a:r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ali ne smije se pretjerivati.</a:t>
            </a:r>
          </a:p>
          <a:p>
            <a:pPr marL="609600" indent="-609600" algn="l">
              <a:lnSpc>
                <a:spcPct val="90000"/>
              </a:lnSpc>
            </a:pPr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857232"/>
            <a:ext cx="7772400" cy="1214446"/>
          </a:xfrm>
        </p:spPr>
        <p:txBody>
          <a:bodyPr/>
          <a:lstStyle/>
          <a:p>
            <a:pPr algn="ctr"/>
            <a:r>
              <a:rPr lang="bs-Latn-BA" dirty="0" smtClean="0"/>
              <a:t>DEFINICIJA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571612"/>
            <a:ext cx="6400800" cy="2786082"/>
          </a:xfrm>
        </p:spPr>
        <p:txBody>
          <a:bodyPr>
            <a:normAutofit/>
          </a:bodyPr>
          <a:lstStyle/>
          <a:p>
            <a:pPr algn="ctr"/>
            <a:r>
              <a:rPr lang="hr-HR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Završni ili maturski rad</a:t>
            </a:r>
            <a:r>
              <a:rPr lang="hr-HR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je samostalni stručni rad koji učenik/ca izrađuje na kraju svog srednjoškolskog obrazovanja uz vođenje profesora – mentora koji usmjerava rad učenika/ce za vrijeme izrade završnog rada.</a:t>
            </a:r>
            <a:endParaRPr lang="en-GB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1071546"/>
            <a:ext cx="7772400" cy="1428760"/>
          </a:xfrm>
        </p:spPr>
        <p:txBody>
          <a:bodyPr>
            <a:normAutofit/>
          </a:bodyPr>
          <a:lstStyle/>
          <a:p>
            <a:pPr algn="ctr"/>
            <a:r>
              <a:rPr lang="hr-HR" sz="3600" b="1" dirty="0" smtClean="0"/>
              <a:t>Uređivanje teksta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7290" y="1928802"/>
            <a:ext cx="6858048" cy="2357454"/>
          </a:xfrm>
        </p:spPr>
        <p:txBody>
          <a:bodyPr>
            <a:normAutofit/>
          </a:bodyPr>
          <a:lstStyle/>
          <a:p>
            <a:pPr algn="l"/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Uobičajeno je da svako novo i veće poglavlje počinje na novoj stranici.</a:t>
            </a:r>
          </a:p>
          <a:p>
            <a:pPr algn="l"/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Sve stranice (osim naslovne) trebaju biti </a:t>
            </a:r>
            <a:r>
              <a:rPr lang="hr-HR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numerisane</a:t>
            </a:r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</a:p>
          <a:p>
            <a:pPr algn="l"/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Tekst se piše najčešće s proredom </a:t>
            </a:r>
            <a:r>
              <a:rPr lang="hr-HR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1,5.</a:t>
            </a:r>
            <a:endParaRPr lang="en-GB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609600" indent="-609600" algn="l">
              <a:lnSpc>
                <a:spcPct val="90000"/>
              </a:lnSpc>
            </a:pPr>
            <a:endParaRPr lang="hr-H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571480"/>
            <a:ext cx="7772400" cy="1928826"/>
          </a:xfrm>
        </p:spPr>
        <p:txBody>
          <a:bodyPr>
            <a:normAutofit/>
          </a:bodyPr>
          <a:lstStyle/>
          <a:p>
            <a:pPr algn="ctr"/>
            <a:r>
              <a:rPr lang="hr-HR" sz="3600" b="1" dirty="0" smtClean="0"/>
              <a:t>predaja </a:t>
            </a:r>
            <a:r>
              <a:rPr lang="hr-HR" sz="3600" b="1" dirty="0" smtClean="0"/>
              <a:t>i </a:t>
            </a:r>
            <a:br>
              <a:rPr lang="hr-HR" sz="3600" b="1" dirty="0" smtClean="0"/>
            </a:br>
            <a:r>
              <a:rPr lang="hr-HR" sz="3600" b="1" dirty="0" smtClean="0"/>
              <a:t>prezentacija završnog rada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5786" y="2214554"/>
            <a:ext cx="7929618" cy="3143272"/>
          </a:xfrm>
        </p:spPr>
        <p:txBody>
          <a:bodyPr>
            <a:normAutofit/>
          </a:bodyPr>
          <a:lstStyle/>
          <a:p>
            <a:pPr algn="l"/>
            <a:r>
              <a:rPr lang="bs-Latn-BA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Maturske radove maturanti Srednje medicinske škole Mostar su dužni predati najkasnije do kraja aprila, a teme do kraja decembra. </a:t>
            </a:r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Dužni su predati završni rad mentoru u jednom primjerku. </a:t>
            </a:r>
          </a:p>
          <a:p>
            <a:pPr algn="l"/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Maturski </a:t>
            </a:r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rad se usmeno brani pred komisijom.</a:t>
            </a:r>
          </a:p>
          <a:p>
            <a:pPr algn="l"/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Od kanditata se očekuje da pokaže samostalno vladanje obrađenom temom, da odgovori na pitanja ispitivača, te da samostalno predstavi osnovne teze svoga rada.</a:t>
            </a:r>
          </a:p>
          <a:p>
            <a:pPr algn="l"/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Odbrana maturskog rada pokazuje učenikovu zrelost i spremnost za dalje školovanje i obrazovanje.</a:t>
            </a:r>
            <a:endParaRPr lang="hr-H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714356"/>
            <a:ext cx="7772400" cy="1112835"/>
          </a:xfrm>
        </p:spPr>
        <p:txBody>
          <a:bodyPr>
            <a:normAutofit/>
          </a:bodyPr>
          <a:lstStyle/>
          <a:p>
            <a:r>
              <a:rPr lang="hr-HR" b="1" dirty="0" smtClean="0"/>
              <a:t>Plan izrade završnog rada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1785926"/>
            <a:ext cx="8501122" cy="4572032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90000"/>
              </a:lnSpc>
            </a:pPr>
            <a:r>
              <a:rPr lang="hr-HR" sz="2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Nakon što učenik izabere i definiše temu u saradnji sa svojim mentorom, može pristupiti planu izrade svog maturskog rada, koji podrazumijeva:</a:t>
            </a:r>
          </a:p>
          <a:p>
            <a:pPr algn="l">
              <a:lnSpc>
                <a:spcPct val="90000"/>
              </a:lnSpc>
            </a:pPr>
            <a:endParaRPr lang="hr-HR" sz="10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algn="l">
              <a:lnSpc>
                <a:spcPct val="90000"/>
              </a:lnSpc>
            </a:pPr>
            <a:r>
              <a:rPr lang="hr-HR" sz="2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      - prikupljanje literature</a:t>
            </a:r>
          </a:p>
          <a:p>
            <a:pPr algn="l">
              <a:lnSpc>
                <a:spcPct val="90000"/>
              </a:lnSpc>
            </a:pPr>
            <a:r>
              <a:rPr lang="hr-HR" sz="2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      - čitanje i bilježenje važnih podataka</a:t>
            </a:r>
          </a:p>
          <a:p>
            <a:pPr algn="l">
              <a:lnSpc>
                <a:spcPct val="90000"/>
              </a:lnSpc>
            </a:pPr>
            <a:r>
              <a:rPr lang="hr-HR" sz="2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      - raspored građe</a:t>
            </a:r>
          </a:p>
          <a:p>
            <a:pPr algn="l">
              <a:lnSpc>
                <a:spcPct val="90000"/>
              </a:lnSpc>
            </a:pPr>
            <a:r>
              <a:rPr lang="hr-HR" sz="2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      - izrada plana rada</a:t>
            </a:r>
          </a:p>
          <a:p>
            <a:pPr algn="l">
              <a:lnSpc>
                <a:spcPct val="90000"/>
              </a:lnSpc>
            </a:pPr>
            <a:r>
              <a:rPr lang="hr-HR" sz="2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      - pisanje rada prema planu</a:t>
            </a:r>
          </a:p>
          <a:p>
            <a:pPr algn="l">
              <a:lnSpc>
                <a:spcPct val="90000"/>
              </a:lnSpc>
            </a:pPr>
            <a:r>
              <a:rPr lang="hr-HR" sz="2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      - konsultacije s mentorom - revizija i ispravljanje</a:t>
            </a:r>
          </a:p>
          <a:p>
            <a:pPr algn="l">
              <a:lnSpc>
                <a:spcPct val="90000"/>
              </a:lnSpc>
            </a:pPr>
            <a:r>
              <a:rPr lang="hr-HR" sz="2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      - tehnička obrada</a:t>
            </a:r>
          </a:p>
          <a:p>
            <a:r>
              <a:rPr lang="hr-HR" dirty="0" smtClean="0"/>
              <a:t>.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714356"/>
            <a:ext cx="7772400" cy="1112835"/>
          </a:xfrm>
        </p:spPr>
        <p:txBody>
          <a:bodyPr>
            <a:normAutofit fontScale="90000"/>
          </a:bodyPr>
          <a:lstStyle/>
          <a:p>
            <a:r>
              <a:rPr lang="hr-HR" b="1" dirty="0" smtClean="0"/>
              <a:t>Struktura maturskog rada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2071678"/>
            <a:ext cx="8501122" cy="4143404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hr-HR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Završni ili maturski rad sastoji se od:</a:t>
            </a:r>
          </a:p>
          <a:p>
            <a:pPr algn="ctr"/>
            <a:endParaRPr lang="hr-HR" sz="40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hr-HR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-</a:t>
            </a:r>
            <a:r>
              <a:rPr lang="hr-HR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naslovne stranice</a:t>
            </a:r>
          </a:p>
          <a:p>
            <a:pPr algn="ctr"/>
            <a:r>
              <a:rPr lang="hr-HR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- sadržaja</a:t>
            </a:r>
          </a:p>
          <a:p>
            <a:pPr algn="ctr"/>
            <a:r>
              <a:rPr lang="hr-HR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- uvoda</a:t>
            </a:r>
          </a:p>
          <a:p>
            <a:pPr algn="ctr"/>
            <a:r>
              <a:rPr lang="hr-HR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- razrade</a:t>
            </a:r>
          </a:p>
          <a:p>
            <a:pPr algn="ctr"/>
            <a:r>
              <a:rPr lang="hr-HR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- zaključka</a:t>
            </a:r>
          </a:p>
          <a:p>
            <a:pPr algn="ctr"/>
            <a:r>
              <a:rPr lang="hr-HR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- dodatka ili priloga </a:t>
            </a:r>
          </a:p>
          <a:p>
            <a:pPr algn="ctr"/>
            <a:r>
              <a:rPr lang="hr-HR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-  izvori informacija</a:t>
            </a:r>
          </a:p>
          <a:p>
            <a:pPr algn="ctr"/>
            <a:r>
              <a:rPr lang="hr-HR" dirty="0" smtClean="0"/>
              <a:t>.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928670"/>
            <a:ext cx="7772400" cy="898521"/>
          </a:xfrm>
        </p:spPr>
        <p:txBody>
          <a:bodyPr>
            <a:normAutofit/>
          </a:bodyPr>
          <a:lstStyle/>
          <a:p>
            <a:pPr algn="ctr"/>
            <a:r>
              <a:rPr lang="hr-HR" b="1" dirty="0" smtClean="0"/>
              <a:t>Naslovna stranica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2071678"/>
            <a:ext cx="8501122" cy="4000528"/>
          </a:xfrm>
        </p:spPr>
        <p:txBody>
          <a:bodyPr>
            <a:normAutofit fontScale="55000" lnSpcReduction="20000"/>
          </a:bodyPr>
          <a:lstStyle/>
          <a:p>
            <a:pPr algn="l">
              <a:lnSpc>
                <a:spcPct val="90000"/>
              </a:lnSpc>
            </a:pPr>
            <a:r>
              <a:rPr lang="hr-HR" sz="4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Izgled naslovne stranice:</a:t>
            </a:r>
          </a:p>
          <a:p>
            <a:pPr algn="l">
              <a:lnSpc>
                <a:spcPct val="90000"/>
              </a:lnSpc>
            </a:pPr>
            <a:endParaRPr lang="hr-HR" sz="4400" dirty="0" smtClean="0">
              <a:solidFill>
                <a:schemeClr val="accent1">
                  <a:lumMod val="60000"/>
                  <a:lumOff val="40000"/>
                </a:schemeClr>
              </a:solidFill>
              <a:latin typeface="Arial Narrow" pitchFamily="34" charset="0"/>
            </a:endParaRPr>
          </a:p>
          <a:p>
            <a:pPr algn="l">
              <a:lnSpc>
                <a:spcPct val="90000"/>
              </a:lnSpc>
            </a:pPr>
            <a:r>
              <a:rPr lang="hr-HR" sz="4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- na sredini se piše država, entitet, kanton, </a:t>
            </a:r>
            <a:r>
              <a:rPr lang="hr-HR" sz="4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škola</a:t>
            </a:r>
            <a:r>
              <a:rPr lang="hr-HR" sz="4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;</a:t>
            </a:r>
          </a:p>
          <a:p>
            <a:pPr algn="l">
              <a:lnSpc>
                <a:spcPct val="90000"/>
              </a:lnSpc>
            </a:pPr>
            <a:r>
              <a:rPr lang="hr-HR" sz="4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- na sredini stranice piše se: </a:t>
            </a:r>
            <a:r>
              <a:rPr lang="hr-HR" sz="4000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Naziv teme </a:t>
            </a:r>
            <a:r>
              <a:rPr lang="hr-HR" sz="4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tj. naslov završnog </a:t>
            </a:r>
            <a:r>
              <a:rPr lang="hr-HR" sz="4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rada, a </a:t>
            </a:r>
            <a:r>
              <a:rPr lang="hr-HR" sz="4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ispod </a:t>
            </a:r>
            <a:r>
              <a:rPr lang="hr-HR" sz="4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toga </a:t>
            </a:r>
            <a:r>
              <a:rPr lang="hr-HR" sz="4000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Maturski rad iz </a:t>
            </a:r>
            <a:r>
              <a:rPr lang="hr-HR" sz="4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(naziv predmeta</a:t>
            </a:r>
            <a:r>
              <a:rPr lang="hr-HR" sz="4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)</a:t>
            </a:r>
            <a:endParaRPr lang="hr-HR" sz="4000" dirty="0" smtClean="0">
              <a:solidFill>
                <a:schemeClr val="accent1">
                  <a:lumMod val="60000"/>
                  <a:lumOff val="40000"/>
                </a:schemeClr>
              </a:solidFill>
              <a:latin typeface="Arial Narrow" pitchFamily="34" charset="0"/>
            </a:endParaRPr>
          </a:p>
          <a:p>
            <a:pPr algn="l">
              <a:lnSpc>
                <a:spcPct val="90000"/>
              </a:lnSpc>
            </a:pPr>
            <a:r>
              <a:rPr lang="hr-HR" sz="4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- lijevo pri dnu stranice: </a:t>
            </a:r>
            <a:r>
              <a:rPr lang="hr-HR" sz="4000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Mentor/ica:</a:t>
            </a:r>
            <a:r>
              <a:rPr lang="hr-HR" sz="4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, ispod toga </a:t>
            </a:r>
            <a:r>
              <a:rPr lang="hr-HR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ime i prezime nastavnice i titula</a:t>
            </a:r>
          </a:p>
          <a:p>
            <a:pPr algn="l">
              <a:lnSpc>
                <a:spcPct val="90000"/>
              </a:lnSpc>
            </a:pPr>
            <a:r>
              <a:rPr lang="hr-HR" sz="4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- desno pri dnu stranice: </a:t>
            </a:r>
            <a:r>
              <a:rPr lang="hr-HR" sz="4000" i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Učenik/ca:</a:t>
            </a:r>
            <a:r>
              <a:rPr lang="hr-HR" sz="4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, ispod toga </a:t>
            </a:r>
            <a:r>
              <a:rPr lang="hr-HR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ime i prezime učenika/ce, te razred</a:t>
            </a:r>
          </a:p>
          <a:p>
            <a:pPr algn="l">
              <a:lnSpc>
                <a:spcPct val="90000"/>
              </a:lnSpc>
            </a:pPr>
            <a:r>
              <a:rPr lang="hr-HR" sz="4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- pri dnu stranice, u sredini, navodi se </a:t>
            </a:r>
            <a:r>
              <a:rPr lang="hr-HR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grad, mjesec i godina</a:t>
            </a:r>
            <a:r>
              <a:rPr lang="hr-HR" sz="4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     </a:t>
            </a:r>
          </a:p>
          <a:p>
            <a:pPr algn="l">
              <a:lnSpc>
                <a:spcPct val="90000"/>
              </a:lnSpc>
            </a:pPr>
            <a:endParaRPr lang="hr-HR" sz="4000" dirty="0" smtClean="0">
              <a:solidFill>
                <a:schemeClr val="accent1">
                  <a:lumMod val="60000"/>
                  <a:lumOff val="40000"/>
                </a:schemeClr>
              </a:solidFill>
              <a:latin typeface="Arial Narrow" pitchFamily="34" charset="0"/>
            </a:endParaRPr>
          </a:p>
          <a:p>
            <a:pPr algn="l">
              <a:lnSpc>
                <a:spcPct val="90000"/>
              </a:lnSpc>
            </a:pPr>
            <a:r>
              <a:rPr lang="hr-HR" sz="4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NASLOV označava temu rada te bi trebao biti što kraći i precizniji, a može mu se dodati i podnaslov koji se stavlja u zagradu ili piše manjim </a:t>
            </a:r>
            <a:r>
              <a:rPr lang="hr-HR" sz="4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slovima.</a:t>
            </a:r>
            <a:endParaRPr lang="hr-HR" sz="4000" dirty="0" smtClean="0">
              <a:solidFill>
                <a:schemeClr val="accent1">
                  <a:lumMod val="60000"/>
                  <a:lumOff val="40000"/>
                </a:schemeClr>
              </a:solidFill>
              <a:latin typeface="Arial Narrow" pitchFamily="34" charset="0"/>
            </a:endParaRPr>
          </a:p>
          <a:p>
            <a:pPr algn="l"/>
            <a:r>
              <a:rPr lang="hr-H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endParaRPr lang="en-GB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357166"/>
            <a:ext cx="7772400" cy="1470025"/>
          </a:xfrm>
        </p:spPr>
        <p:txBody>
          <a:bodyPr>
            <a:normAutofit/>
          </a:bodyPr>
          <a:lstStyle/>
          <a:p>
            <a:r>
              <a:rPr lang="hr-HR" b="1" dirty="0" smtClean="0"/>
              <a:t>Primjer naslovne stranice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1571612"/>
            <a:ext cx="8501122" cy="478634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2786050" y="1643050"/>
            <a:ext cx="3571900" cy="464347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s-Latn-BA" sz="1000" dirty="0" smtClean="0">
                <a:solidFill>
                  <a:schemeClr val="bg1"/>
                </a:solidFill>
              </a:rPr>
              <a:t>Bosna i Hercegovina</a:t>
            </a:r>
          </a:p>
          <a:p>
            <a:pPr algn="ctr"/>
            <a:r>
              <a:rPr lang="bs-Latn-BA" sz="1000" dirty="0" smtClean="0">
                <a:solidFill>
                  <a:schemeClr val="bg1"/>
                </a:solidFill>
              </a:rPr>
              <a:t>Federacija Bosne i Hercegovine</a:t>
            </a:r>
          </a:p>
          <a:p>
            <a:pPr algn="ctr"/>
            <a:r>
              <a:rPr lang="bs-Latn-BA" sz="1000" dirty="0" smtClean="0">
                <a:solidFill>
                  <a:schemeClr val="bg1"/>
                </a:solidFill>
              </a:rPr>
              <a:t>Hercegovačko – neretvanski kanton</a:t>
            </a:r>
          </a:p>
          <a:p>
            <a:pPr algn="ctr"/>
            <a:r>
              <a:rPr lang="bs-Latn-BA" sz="1000" dirty="0" smtClean="0">
                <a:solidFill>
                  <a:schemeClr val="bg1"/>
                </a:solidFill>
              </a:rPr>
              <a:t>Srednja medicinska škola Mostar</a:t>
            </a:r>
          </a:p>
          <a:p>
            <a:pPr algn="ctr"/>
            <a:endParaRPr lang="bs-Latn-BA" dirty="0" smtClean="0">
              <a:solidFill>
                <a:schemeClr val="bg1"/>
              </a:solidFill>
            </a:endParaRPr>
          </a:p>
          <a:p>
            <a:pPr algn="ctr"/>
            <a:endParaRPr lang="bs-Latn-BA" dirty="0" smtClean="0">
              <a:solidFill>
                <a:schemeClr val="bg1"/>
              </a:solidFill>
            </a:endParaRPr>
          </a:p>
          <a:p>
            <a:pPr algn="ctr"/>
            <a:r>
              <a:rPr lang="bs-Latn-BA" sz="2000" dirty="0" smtClean="0">
                <a:solidFill>
                  <a:schemeClr val="bg1"/>
                </a:solidFill>
              </a:rPr>
              <a:t>“Tema rada”</a:t>
            </a:r>
          </a:p>
          <a:p>
            <a:pPr algn="ctr"/>
            <a:r>
              <a:rPr lang="bs-Latn-BA" sz="1400" dirty="0" smtClean="0">
                <a:solidFill>
                  <a:schemeClr val="bg1"/>
                </a:solidFill>
              </a:rPr>
              <a:t>Maturski rad</a:t>
            </a:r>
          </a:p>
          <a:p>
            <a:pPr algn="ctr"/>
            <a:endParaRPr lang="bs-Latn-BA" dirty="0" smtClean="0">
              <a:solidFill>
                <a:schemeClr val="bg1"/>
              </a:solidFill>
            </a:endParaRPr>
          </a:p>
          <a:p>
            <a:pPr algn="ctr"/>
            <a:endParaRPr lang="bs-Latn-BA" dirty="0" smtClean="0">
              <a:solidFill>
                <a:schemeClr val="bg1"/>
              </a:solidFill>
            </a:endParaRPr>
          </a:p>
          <a:p>
            <a:pPr algn="ctr"/>
            <a:endParaRPr lang="bs-Latn-BA" dirty="0" smtClean="0">
              <a:solidFill>
                <a:schemeClr val="bg1"/>
              </a:solidFill>
            </a:endParaRPr>
          </a:p>
          <a:p>
            <a:pPr algn="ctr"/>
            <a:endParaRPr lang="bs-Latn-BA" dirty="0" smtClean="0">
              <a:solidFill>
                <a:schemeClr val="bg1"/>
              </a:solidFill>
            </a:endParaRPr>
          </a:p>
          <a:p>
            <a:pPr algn="ctr"/>
            <a:endParaRPr lang="bs-Latn-BA" dirty="0" smtClean="0">
              <a:solidFill>
                <a:schemeClr val="bg1"/>
              </a:solidFill>
            </a:endParaRPr>
          </a:p>
          <a:p>
            <a:r>
              <a:rPr lang="bs-Latn-BA" sz="1400" dirty="0" smtClean="0">
                <a:solidFill>
                  <a:schemeClr val="bg1"/>
                </a:solidFill>
              </a:rPr>
              <a:t>Mentor:_____                </a:t>
            </a:r>
            <a:r>
              <a:rPr lang="bs-Latn-BA" sz="1400" dirty="0" smtClean="0">
                <a:solidFill>
                  <a:schemeClr val="bg1"/>
                </a:solidFill>
              </a:rPr>
              <a:t>    Učenik:______</a:t>
            </a:r>
            <a:endParaRPr lang="bs-Latn-BA" sz="1400" dirty="0" smtClean="0">
              <a:solidFill>
                <a:schemeClr val="bg1"/>
              </a:solidFill>
            </a:endParaRPr>
          </a:p>
          <a:p>
            <a:pPr algn="ctr"/>
            <a:endParaRPr lang="bs-Latn-BA" sz="1400" dirty="0" smtClean="0">
              <a:solidFill>
                <a:schemeClr val="bg1"/>
              </a:solidFill>
            </a:endParaRPr>
          </a:p>
          <a:p>
            <a:pPr algn="ctr"/>
            <a:r>
              <a:rPr lang="bs-Latn-BA" sz="1400" dirty="0" smtClean="0">
                <a:solidFill>
                  <a:schemeClr val="bg1"/>
                </a:solidFill>
              </a:rPr>
              <a:t>Mostar, (datum)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642918"/>
            <a:ext cx="7772400" cy="1184273"/>
          </a:xfrm>
        </p:spPr>
        <p:txBody>
          <a:bodyPr>
            <a:normAutofit/>
          </a:bodyPr>
          <a:lstStyle/>
          <a:p>
            <a:pPr algn="ctr"/>
            <a:r>
              <a:rPr lang="hr-HR" b="1" dirty="0" smtClean="0"/>
              <a:t>Sadržaj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4348" y="2000240"/>
            <a:ext cx="7715304" cy="4071966"/>
          </a:xfrm>
        </p:spPr>
        <p:txBody>
          <a:bodyPr>
            <a:normAutofit fontScale="62500" lnSpcReduction="20000"/>
          </a:bodyPr>
          <a:lstStyle/>
          <a:p>
            <a:pPr algn="l">
              <a:lnSpc>
                <a:spcPct val="90000"/>
              </a:lnSpc>
            </a:pPr>
            <a:r>
              <a:rPr lang="hr-HR" sz="45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Sadržaj se obično </a:t>
            </a:r>
            <a:r>
              <a:rPr lang="hr-HR" sz="45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nalazi </a:t>
            </a:r>
            <a:r>
              <a:rPr lang="hr-HR" sz="45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na </a:t>
            </a:r>
            <a:r>
              <a:rPr lang="hr-HR" sz="45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početku </a:t>
            </a:r>
            <a:r>
              <a:rPr lang="hr-HR" sz="45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rada zbog preglednosti. Predstavlja strukturu rada i odnos pojedinih dijelova, a čine ga naslovi i podnaslovi rada koji su numerisani najčešće arapskim brojevima.</a:t>
            </a:r>
          </a:p>
          <a:p>
            <a:pPr algn="l">
              <a:lnSpc>
                <a:spcPct val="90000"/>
              </a:lnSpc>
            </a:pPr>
            <a:r>
              <a:rPr lang="hr-HR" sz="45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Primjer: </a:t>
            </a:r>
          </a:p>
          <a:p>
            <a:pPr algn="l">
              <a:lnSpc>
                <a:spcPct val="90000"/>
              </a:lnSpc>
            </a:pPr>
            <a:r>
              <a:rPr lang="hr-HR" sz="45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                 1. UVOD</a:t>
            </a:r>
          </a:p>
          <a:p>
            <a:pPr algn="l">
              <a:lnSpc>
                <a:spcPct val="90000"/>
              </a:lnSpc>
            </a:pPr>
            <a:r>
              <a:rPr lang="hr-HR" sz="45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                    2. NASLOV PRVOG POGLAVLJA</a:t>
            </a:r>
          </a:p>
          <a:p>
            <a:pPr algn="l">
              <a:lnSpc>
                <a:spcPct val="90000"/>
              </a:lnSpc>
            </a:pPr>
            <a:r>
              <a:rPr lang="hr-HR" sz="45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                    2.1. PRVI PODNASLOV</a:t>
            </a:r>
          </a:p>
          <a:p>
            <a:pPr algn="l">
              <a:lnSpc>
                <a:spcPct val="90000"/>
              </a:lnSpc>
            </a:pPr>
            <a:r>
              <a:rPr lang="hr-HR" sz="45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                    2.2. DRUGI PODNASLOV</a:t>
            </a:r>
          </a:p>
          <a:p>
            <a:pPr algn="l">
              <a:lnSpc>
                <a:spcPct val="90000"/>
              </a:lnSpc>
            </a:pPr>
            <a:r>
              <a:rPr lang="hr-HR" sz="45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                    2.3. ----------------------------</a:t>
            </a:r>
          </a:p>
          <a:p>
            <a:pPr>
              <a:lnSpc>
                <a:spcPct val="90000"/>
              </a:lnSpc>
            </a:pPr>
            <a:r>
              <a:rPr lang="hr-HR" sz="4400" dirty="0" smtClean="0"/>
              <a:t>                    </a:t>
            </a:r>
            <a:endParaRPr lang="en-GB" sz="4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1"/>
            <a:ext cx="7772400" cy="1428736"/>
          </a:xfrm>
        </p:spPr>
        <p:txBody>
          <a:bodyPr>
            <a:normAutofit fontScale="90000"/>
          </a:bodyPr>
          <a:lstStyle/>
          <a:p>
            <a:pPr algn="ctr"/>
            <a:r>
              <a:rPr lang="hr-HR" b="1" dirty="0" smtClean="0"/>
              <a:t/>
            </a:r>
            <a:br>
              <a:rPr lang="hr-HR" b="1" dirty="0" smtClean="0"/>
            </a:br>
            <a:r>
              <a:rPr lang="hr-HR" b="1" dirty="0" smtClean="0"/>
              <a:t>U v o 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24" y="1857364"/>
            <a:ext cx="7429552" cy="3571900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hr-HR" sz="38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Uvod obuhvata obično jednu do dvije stranice teksta, precizira predmet rada, tj. ističe o čemu će se u radu pisati, objašnjava organizaciju i plan izrade rada, npr. od koliko se dijelova sastoji rad, koje vrste informacija sadrži (tekstualne, grafičke, statističke i sl.) i može izražavati lični stav prema temi i razloge za izbor konkretne teme.</a:t>
            </a:r>
            <a:endParaRPr lang="en-GB" sz="3800" dirty="0" smtClean="0">
              <a:solidFill>
                <a:schemeClr val="accent1">
                  <a:lumMod val="60000"/>
                  <a:lumOff val="40000"/>
                </a:schemeClr>
              </a:solidFill>
              <a:latin typeface="Arial Narrow" pitchFamily="34" charset="0"/>
            </a:endParaRPr>
          </a:p>
          <a:p>
            <a:pPr>
              <a:lnSpc>
                <a:spcPct val="90000"/>
              </a:lnSpc>
            </a:pPr>
            <a:r>
              <a:rPr lang="hr-HR" sz="4400" dirty="0" smtClean="0"/>
              <a:t>                    </a:t>
            </a:r>
            <a:endParaRPr lang="en-GB" sz="4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714356"/>
            <a:ext cx="7772400" cy="1112835"/>
          </a:xfrm>
        </p:spPr>
        <p:txBody>
          <a:bodyPr>
            <a:normAutofit/>
          </a:bodyPr>
          <a:lstStyle/>
          <a:p>
            <a:pPr algn="ctr"/>
            <a:r>
              <a:rPr lang="hr-HR" b="1" dirty="0" smtClean="0"/>
              <a:t>Razrada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8662" y="1857364"/>
            <a:ext cx="7643866" cy="3643338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hr-HR" sz="48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Predstavlja glavni dio rada u kojem se temeljito i dokumentirano razvija tema. Obično se sastoji od više poglavlja, koji se dalje dijele na potpoglavlja i odjeljke. Temu je potrebno logički razvijati i sistematizirati, te potpuno obuhvatiti kako se ne bi osjetile praznine i prelazi.</a:t>
            </a:r>
          </a:p>
          <a:p>
            <a:pPr algn="l"/>
            <a:r>
              <a:rPr lang="hr-HR" sz="48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U rad se mogu uključiti tabele, grafikoni, crteži, fotografije, ali samo ako ne opterećuju tekst i sistematiziraju podatke koji se koriste u tekstu.</a:t>
            </a:r>
          </a:p>
          <a:p>
            <a:pPr algn="l"/>
            <a:r>
              <a:rPr lang="hr-HR" sz="48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Detaljnije informacije oko razrade teme, </a:t>
            </a:r>
            <a:r>
              <a:rPr lang="hr-HR" sz="48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učenik dogovara </a:t>
            </a:r>
            <a:r>
              <a:rPr lang="hr-HR" sz="48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sa mentorom.</a:t>
            </a:r>
          </a:p>
          <a:p>
            <a:pPr algn="l"/>
            <a:r>
              <a:rPr lang="hr-HR" sz="48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 Narrow" pitchFamily="34" charset="0"/>
              </a:rPr>
              <a:t>Naslovi i podnaslovi rada moraju biti naznačeni u sadržaju</a:t>
            </a:r>
            <a:r>
              <a:rPr lang="hr-HR" sz="4800" dirty="0" smtClean="0">
                <a:latin typeface="Arial Narrow" pitchFamily="34" charset="0"/>
              </a:rPr>
              <a:t>.</a:t>
            </a:r>
            <a:endParaRPr lang="en-GB" sz="4800" dirty="0" smtClean="0">
              <a:latin typeface="Arial Narrow" pitchFamily="34" charset="0"/>
            </a:endParaRPr>
          </a:p>
          <a:p>
            <a:pPr>
              <a:lnSpc>
                <a:spcPct val="90000"/>
              </a:lnSpc>
            </a:pPr>
            <a:r>
              <a:rPr lang="hr-HR" sz="4400" dirty="0" smtClean="0"/>
              <a:t>                    </a:t>
            </a:r>
            <a:endParaRPr lang="en-GB" sz="4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1248</TotalTime>
  <Words>1337</Words>
  <Application>Microsoft Office PowerPoint</Application>
  <PresentationFormat>On-screen Show (4:3)</PresentationFormat>
  <Paragraphs>127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Technic</vt:lpstr>
      <vt:lpstr>MATURSKI RAD  Kako napisati maturski rad?</vt:lpstr>
      <vt:lpstr>DEFINICIJA</vt:lpstr>
      <vt:lpstr>Plan izrade završnog rada</vt:lpstr>
      <vt:lpstr>Struktura maturskog rada</vt:lpstr>
      <vt:lpstr>Naslovna stranica</vt:lpstr>
      <vt:lpstr>Primjer naslovne stranice</vt:lpstr>
      <vt:lpstr>Sadržaj</vt:lpstr>
      <vt:lpstr> U v o d</vt:lpstr>
      <vt:lpstr>Razrada</vt:lpstr>
      <vt:lpstr>Zaključak</vt:lpstr>
      <vt:lpstr>Dodaci ili prilozi</vt:lpstr>
      <vt:lpstr>IZVORI INFORMACIJA</vt:lpstr>
      <vt:lpstr>IZVOR INFORMACIJA - BIBLIOTEKA</vt:lpstr>
      <vt:lpstr>INTERNET</vt:lpstr>
      <vt:lpstr>Primjeri bibliografskih podataka  za knjige, članke iz časopisa i internet izvore (jedan od načina)</vt:lpstr>
      <vt:lpstr>Primjeri bibliografskih podataka  za knjige, članke iz časopisa i internet izvore (jedan od načina)</vt:lpstr>
      <vt:lpstr>Opseg maturskog rada</vt:lpstr>
      <vt:lpstr>Kako izračunati karticu  teksta na računaRU</vt:lpstr>
      <vt:lpstr>Koju vrstu i  oblik slova koristiti</vt:lpstr>
      <vt:lpstr>Uređivanje teksta</vt:lpstr>
      <vt:lpstr>predaja i  prezentacija završnog rada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MATURSKI RAD - od plana do realizacije -</dc:title>
  <dc:creator>le</dc:creator>
  <cp:lastModifiedBy>FPU</cp:lastModifiedBy>
  <cp:revision>11</cp:revision>
  <dcterms:created xsi:type="dcterms:W3CDTF">2013-05-26T14:45:20Z</dcterms:created>
  <dcterms:modified xsi:type="dcterms:W3CDTF">2013-06-12T09:34:10Z</dcterms:modified>
</cp:coreProperties>
</file>